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Fira Sans Ultra-Bold" charset="1" panose="020B0903050000020004"/>
      <p:regular r:id="rId17"/>
    </p:embeddedFont>
    <p:embeddedFont>
      <p:font typeface="Fira Sans Medium" charset="1" panose="020B0603050000020004"/>
      <p:regular r:id="rId18"/>
    </p:embeddedFont>
    <p:embeddedFont>
      <p:font typeface="Fira Sans Bold" charset="1" panose="020B0803050000020004"/>
      <p:regular r:id="rId19"/>
    </p:embeddedFont>
    <p:embeddedFont>
      <p:font typeface="Fira Sans" charset="1" panose="020B050305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97101" y="-7723902"/>
            <a:ext cx="10811520" cy="9544289"/>
            <a:chOff x="0" y="0"/>
            <a:chExt cx="6085374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53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085374">
                  <a:moveTo>
                    <a:pt x="45347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34704" y="5372100"/>
                  </a:lnTo>
                  <a:lnTo>
                    <a:pt x="6085374" y="2686050"/>
                  </a:lnTo>
                  <a:lnTo>
                    <a:pt x="453470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3855056" y="3973382"/>
            <a:ext cx="17435875" cy="13157506"/>
            <a:chOff x="0" y="0"/>
            <a:chExt cx="7118922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18922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18922">
                  <a:moveTo>
                    <a:pt x="55682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68252" y="5372100"/>
                  </a:lnTo>
                  <a:lnTo>
                    <a:pt x="7118922" y="2686050"/>
                  </a:lnTo>
                  <a:lnTo>
                    <a:pt x="5568252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86077" y="4619044"/>
            <a:ext cx="10270426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b="true" sz="8200" spc="246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DISEÑO DE ARQUITECTURA DATA WAREHOUSE EN GCP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324975" y="-680491"/>
            <a:ext cx="11774707" cy="1019636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5142" t="0" r="-2475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53188" y="9515874"/>
            <a:ext cx="13154102" cy="1542251"/>
            <a:chOff x="0" y="0"/>
            <a:chExt cx="45819481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19482" cy="5372100"/>
            </a:xfrm>
            <a:custGeom>
              <a:avLst/>
              <a:gdLst/>
              <a:ahLst/>
              <a:cxnLst/>
              <a:rect r="r" b="b" t="t" l="l"/>
              <a:pathLst>
                <a:path h="5372100" w="45819482">
                  <a:moveTo>
                    <a:pt x="4426881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4268811" y="5372100"/>
                  </a:lnTo>
                  <a:lnTo>
                    <a:pt x="45819482" y="2686050"/>
                  </a:lnTo>
                  <a:lnTo>
                    <a:pt x="44268811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17888" y="3653068"/>
            <a:ext cx="7430437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HISTORIAS</a:t>
            </a:r>
          </a:p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DE USUARIO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4187" y="-482325"/>
            <a:ext cx="19640174" cy="10998498"/>
          </a:xfrm>
          <a:custGeom>
            <a:avLst/>
            <a:gdLst/>
            <a:ahLst/>
            <a:cxnLst/>
            <a:rect r="r" b="b" t="t" l="l"/>
            <a:pathLst>
              <a:path h="10998498" w="19640174">
                <a:moveTo>
                  <a:pt x="0" y="0"/>
                </a:moveTo>
                <a:lnTo>
                  <a:pt x="19640174" y="0"/>
                </a:lnTo>
                <a:lnTo>
                  <a:pt x="19640174" y="10998497"/>
                </a:lnTo>
                <a:lnTo>
                  <a:pt x="0" y="1099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92396" y="2371509"/>
            <a:ext cx="9401982" cy="5543982"/>
            <a:chOff x="0" y="0"/>
            <a:chExt cx="12535976" cy="73919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55716"/>
              <a:ext cx="12535976" cy="5579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-79" b="tru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Diseñar y desarrollar un Data Warehouse alojado en GCP que optimice la carga diaria de información, entrenar un modelo ML predictivo para un caso de negocio y la generación de informes y dashboards de la empresa HVR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2535976" cy="85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4199" spc="125" b="true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OBJETIVO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61858" y="1028700"/>
            <a:ext cx="9716818" cy="9547574"/>
            <a:chOff x="0" y="0"/>
            <a:chExt cx="12955757" cy="12730098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1795218" y="6357796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1569529"/>
            <a:ext cx="17259300" cy="8413909"/>
          </a:xfrm>
          <a:custGeom>
            <a:avLst/>
            <a:gdLst/>
            <a:ahLst/>
            <a:cxnLst/>
            <a:rect r="r" b="b" t="t" l="l"/>
            <a:pathLst>
              <a:path h="8413909" w="17259300">
                <a:moveTo>
                  <a:pt x="0" y="0"/>
                </a:moveTo>
                <a:lnTo>
                  <a:pt x="17259300" y="0"/>
                </a:lnTo>
                <a:lnTo>
                  <a:pt x="17259300" y="8413909"/>
                </a:lnTo>
                <a:lnTo>
                  <a:pt x="0" y="8413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8441" y="174703"/>
            <a:ext cx="1427111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ARQUITECTURA PROPUESTA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938" y="1532985"/>
            <a:ext cx="16894124" cy="8235885"/>
          </a:xfrm>
          <a:custGeom>
            <a:avLst/>
            <a:gdLst/>
            <a:ahLst/>
            <a:cxnLst/>
            <a:rect r="r" b="b" t="t" l="l"/>
            <a:pathLst>
              <a:path h="8235885" w="16894124">
                <a:moveTo>
                  <a:pt x="0" y="0"/>
                </a:moveTo>
                <a:lnTo>
                  <a:pt x="16894124" y="0"/>
                </a:lnTo>
                <a:lnTo>
                  <a:pt x="16894124" y="8235885"/>
                </a:lnTo>
                <a:lnTo>
                  <a:pt x="0" y="8235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8441" y="174703"/>
            <a:ext cx="1427111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ARQUITECTURA PROPUESTA 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4106" y="1260475"/>
            <a:ext cx="15645194" cy="838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Ingesta de Datos: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datos se suben a Cloud Storage. Cloud Functions desencadena un proceso de ETL en Cloud Dataflow/Dataproc.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Transformación de Datos: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Dataflow/Dataproc carga los datos transformados en las tablas de Bronce en BigQuery.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Modelado de Datos: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Se aplican transformaciones adicionales y se cargan los datos en las tablas Silver y Gold de BigQuery.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Entrenamiento de modelos ML: 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entrenarán modelos predictivos de ML para la toma de desiciones estratégicas.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Visualización: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datos finales son consumidos por Looker Studio para la creación de dashboards y reportes.</a:t>
            </a: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Notificaciones: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Cloud Pub/Sub envía alertas cuando los procesos de carga y generación de informes están completos.</a:t>
            </a:r>
          </a:p>
          <a:p>
            <a:pPr algn="l">
              <a:lnSpc>
                <a:spcPts val="51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008441" y="174703"/>
            <a:ext cx="1427111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b="true" sz="7449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FLUJO DE LA ARQUITECTURA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5435" y="1838213"/>
            <a:ext cx="11364810" cy="673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</a:p>
          <a:p>
            <a:pPr algn="l" marL="971550" indent="-485775" lvl="1">
              <a:lnSpc>
                <a:spcPts val="7650"/>
              </a:lnSpc>
              <a:buFont typeface="Arial"/>
              <a:buChar char="•"/>
            </a:pP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BigQuery :  Los datos refinados y opti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z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os 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para consultas analíticas rápi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das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. Aquí se implementan modelos dime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sionales y cubos OLAP siguiendo las prác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ticas 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 </a:t>
            </a:r>
            <a:r>
              <a:rPr lang="en-US" b="true" sz="4500" spc="-8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Ralph Kimball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algn="l">
              <a:lnSpc>
                <a:spcPts val="765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84930" y="2650618"/>
            <a:ext cx="4228369" cy="5921770"/>
          </a:xfrm>
          <a:custGeom>
            <a:avLst/>
            <a:gdLst/>
            <a:ahLst/>
            <a:cxnLst/>
            <a:rect r="r" b="b" t="t" l="l"/>
            <a:pathLst>
              <a:path h="5921770" w="4228369">
                <a:moveTo>
                  <a:pt x="0" y="0"/>
                </a:moveTo>
                <a:lnTo>
                  <a:pt x="4228370" y="0"/>
                </a:lnTo>
                <a:lnTo>
                  <a:pt x="4228370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-9525"/>
            <a:ext cx="17259300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39"/>
              </a:lnSpc>
              <a:spcBef>
                <a:spcPct val="0"/>
              </a:spcBef>
            </a:pPr>
            <a:r>
              <a:rPr lang="en-US" b="true" sz="7449" spc="223" strike="noStrike" u="none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ALMACENAMIENTO Y MODELADO DE DATOS (GOLD LAYER)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54960" y="2998643"/>
            <a:ext cx="11861429" cy="508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Análisis Predictivo: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Implementar un modelo de machine learning (ML) para predecir tendencias de negocio o detectar anomalías en los datos.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Optimización de Procesos: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Usar AI para optimizar los procesos de ETL, detectando y corrigiendo errores automáticamente.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13285" y="318438"/>
            <a:ext cx="1186142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39"/>
              </a:lnSpc>
              <a:spcBef>
                <a:spcPct val="0"/>
              </a:spcBef>
            </a:pPr>
            <a:r>
              <a:rPr lang="en-US" b="true" sz="7449" spc="223" strike="noStrike" u="none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INNOVACIÓN CON AI/ML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561858" y="1028700"/>
            <a:ext cx="9716818" cy="9547574"/>
            <a:chOff x="0" y="0"/>
            <a:chExt cx="12955757" cy="12730098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1795218" y="6357796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859269" y="-413081"/>
            <a:ext cx="12833418" cy="1111316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1836B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763376" y="4371975"/>
            <a:ext cx="356079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150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Roles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7871" y="749300"/>
            <a:ext cx="11861429" cy="936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Product Owner: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Definir los requisitos y prioridades del proyecto.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Scrum Master: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Facilitar las ceremonias de Scrum y remover impedimentos.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</a:t>
            </a: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 Engineer: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Diseñar y desarrollar los pipelines de datos.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 Scientist: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encargado del desarrollo del modelo de ML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b="true" sz="3999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 Analyst: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Crear y validar los dashboards e informes.</a:t>
            </a:r>
          </a:p>
          <a:p>
            <a:pPr algn="l">
              <a:lnSpc>
                <a:spcPts val="67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1858" y="1028700"/>
            <a:ext cx="9716818" cy="9547574"/>
            <a:chOff x="0" y="0"/>
            <a:chExt cx="12955757" cy="1273009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1795218" y="6357796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795224" y="3965087"/>
            <a:ext cx="3412701" cy="3208172"/>
          </a:xfrm>
          <a:custGeom>
            <a:avLst/>
            <a:gdLst/>
            <a:ahLst/>
            <a:cxnLst/>
            <a:rect r="r" b="b" t="t" l="l"/>
            <a:pathLst>
              <a:path h="3208172" w="3412701">
                <a:moveTo>
                  <a:pt x="0" y="0"/>
                </a:moveTo>
                <a:lnTo>
                  <a:pt x="3412701" y="0"/>
                </a:lnTo>
                <a:lnTo>
                  <a:pt x="3412701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171" t="-8730" r="-44960" b="-683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25153" y="3965087"/>
            <a:ext cx="3248086" cy="3208172"/>
          </a:xfrm>
          <a:custGeom>
            <a:avLst/>
            <a:gdLst/>
            <a:ahLst/>
            <a:cxnLst/>
            <a:rect r="r" b="b" t="t" l="l"/>
            <a:pathLst>
              <a:path h="3208172" w="3248086">
                <a:moveTo>
                  <a:pt x="0" y="0"/>
                </a:moveTo>
                <a:lnTo>
                  <a:pt x="3248086" y="0"/>
                </a:lnTo>
                <a:lnTo>
                  <a:pt x="3248086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651" t="0" r="-3294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32948" y="1685709"/>
            <a:ext cx="1186142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b="true" sz="3999" spc="119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Tecnologías y lenguajes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09930" y="3965087"/>
            <a:ext cx="2767654" cy="3208172"/>
          </a:xfrm>
          <a:custGeom>
            <a:avLst/>
            <a:gdLst/>
            <a:ahLst/>
            <a:cxnLst/>
            <a:rect r="r" b="b" t="t" l="l"/>
            <a:pathLst>
              <a:path h="3208172" w="2767654">
                <a:moveTo>
                  <a:pt x="0" y="0"/>
                </a:moveTo>
                <a:lnTo>
                  <a:pt x="2767654" y="0"/>
                </a:lnTo>
                <a:lnTo>
                  <a:pt x="2767654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DAGPMUK5jIE</dc:identifier>
  <dcterms:modified xsi:type="dcterms:W3CDTF">2011-08-01T06:04:30Z</dcterms:modified>
  <cp:revision>1</cp:revision>
  <dc:title>Copia de Capstone: Diseño de Arquitectura DataSmart en GCP</dc:title>
</cp:coreProperties>
</file>